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0EA7F-3033-45D5-9EC0-AE0D5C02AA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B1CBD7-7331-4760-A44A-9C9519213F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D1054-D0A1-4863-A322-93D1EACA3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89681-CBD0-4378-9256-0920B2330FD5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01611-295B-4E51-AB0C-B56F3D26E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C38C3-AD89-48A3-A35E-078D7B2BF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C298-8433-473D-8989-8632C03CD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576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69801-8811-4C07-AC8C-078CB13E7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1E36AF-8AA2-4A77-987E-81213F3A1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1508B3-1A3D-4078-836D-92968FD50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89681-CBD0-4378-9256-0920B2330FD5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6336A1-829C-4775-A639-3367ACE4A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737A98-19A1-40BF-A899-DDFE1E829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C298-8433-473D-8989-8632C03CD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77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9BE1B6-70FA-4346-BE75-F07BC42799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8E5D1-EF71-4589-965C-D71A146253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A16087-62E0-4D4A-A2E9-F662C09AA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89681-CBD0-4378-9256-0920B2330FD5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FECEB-FCFD-441B-BFBB-0D56044A8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3FE3C-9F7C-470D-975D-7D0D0ED9D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C298-8433-473D-8989-8632C03CD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664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58BAB-4EE7-43D1-82E8-4F9807F0D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E4627-6BB9-4BFA-A9CC-FD44BEB59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92F1E-48F1-4A22-BBEB-7EC8648E9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89681-CBD0-4378-9256-0920B2330FD5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CC1D4-BBE6-4AF0-AEAE-D9339F9E8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41FCF4-0B8D-474E-9209-D4175A1E9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C298-8433-473D-8989-8632C03CD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360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D642A-C20B-4EAC-8388-AAF6985AF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0589E2-B99B-434F-897E-D5813322B7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57931-906A-4B63-9275-B3DBA91C6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89681-CBD0-4378-9256-0920B2330FD5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225A5-BFE7-405E-BCB0-1505E671E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2DAE80-1ADD-4BA0-8577-DDF439840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C298-8433-473D-8989-8632C03CD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47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C9F36-E8E0-41F3-B39D-301C3F581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9712C-9071-442D-8F17-8748DD7B4C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2C5CBD-EF03-4F57-9B23-4B05B19C7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422161-D00C-4FD9-A8C0-EF77CBA90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89681-CBD0-4378-9256-0920B2330FD5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3FEB10-B1FA-4B0D-918B-18C1CA3D0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BD200A-307B-4F08-B328-FE2415469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C298-8433-473D-8989-8632C03CD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84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5B6EA-C6CE-4FC3-83B4-5979407CF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657758-2B0E-4AE1-BBAB-BEDDA1D8E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CA2F1B-4E13-439D-9A8A-C62181FC0E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C6AD3C-5E85-44D7-88D9-6E1E99A267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8C84FF-CB78-489E-B6E1-08A30BCC8E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032E3C-C01E-465C-BBBC-B29B0CCF9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89681-CBD0-4378-9256-0920B2330FD5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D55695-77B6-401D-B39D-BA536EA43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09826E-17A7-4B82-B29E-17942794F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C298-8433-473D-8989-8632C03CD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16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61D74-5BFC-47BA-990A-B34E3715F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CBB8E-18A3-4377-B1BF-63F723E46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89681-CBD0-4378-9256-0920B2330FD5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4C22F7-2168-4329-A7F4-B45C304F4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04BF98-711D-49DA-843C-C1D072334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C298-8433-473D-8989-8632C03CD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580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460562-F5F7-47BC-8C91-990AFD272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89681-CBD0-4378-9256-0920B2330FD5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FA3A00-ACA2-489F-9C84-BA53D8434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41A6C1-DF71-4558-965B-6B6A06B2E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C298-8433-473D-8989-8632C03CD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870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FADD2-E3EF-4317-934A-A8769CBF4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2C621-1B26-4FBB-B1F2-42F7936C0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5D5AA9-9DE3-467A-91DE-24C2832372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70795F-556E-400F-8EB7-98288679C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89681-CBD0-4378-9256-0920B2330FD5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4EE7E1-4EBF-4A82-AAE7-C13C9AE0F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16D0A6-9E33-4907-A669-D62AC4078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C298-8433-473D-8989-8632C03CD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091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5237A-4DFA-467D-9C05-C72C7E5D8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DF10E9-A290-4AD6-8BD2-80EBBAC85A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38E438-F17A-4155-9BDA-0C53493650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4A9633-277F-4C90-A292-0F27DFE94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89681-CBD0-4378-9256-0920B2330FD5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8DD879-84F7-4323-9A18-E14C2B4DF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1A6A94-302F-408A-914E-07543270F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C298-8433-473D-8989-8632C03CD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899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5E90FC-7595-4546-9564-D0AB7E18A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2700FF-24CC-4906-8330-BEC625CFB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6EB833-B301-433D-9E86-D28A8A44A0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89681-CBD0-4378-9256-0920B2330FD5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2D3C01-C820-4538-A476-D3FF70A39B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604D5-4FAA-4278-83EB-100C58251C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4C298-8433-473D-8989-8632C03CD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8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E9C78-8640-488A-AB00-38A15E6F46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3" y="1137921"/>
            <a:ext cx="4524973" cy="2407920"/>
          </a:xfrm>
        </p:spPr>
        <p:txBody>
          <a:bodyPr anchor="t">
            <a:normAutofit fontScale="90000"/>
          </a:bodyPr>
          <a:lstStyle/>
          <a:p>
            <a:r>
              <a:rPr lang="en-US" sz="4800" b="1" dirty="0">
                <a:latin typeface="Algerian" panose="04020705040A02060702" pitchFamily="82" charset="0"/>
              </a:rPr>
              <a:t>The Cold War </a:t>
            </a:r>
            <a:br>
              <a:rPr lang="en-US" sz="4800" b="1" dirty="0">
                <a:latin typeface="Algerian" panose="04020705040A02060702" pitchFamily="82" charset="0"/>
              </a:rPr>
            </a:br>
            <a:r>
              <a:rPr lang="en-US" sz="4800" b="1" dirty="0">
                <a:latin typeface="Algerian" panose="04020705040A02060702" pitchFamily="82" charset="0"/>
              </a:rPr>
              <a:t>In </a:t>
            </a:r>
            <a:br>
              <a:rPr lang="en-US" sz="4800" b="1" dirty="0">
                <a:latin typeface="Algerian" panose="04020705040A02060702" pitchFamily="82" charset="0"/>
              </a:rPr>
            </a:br>
            <a:r>
              <a:rPr lang="en-US" sz="4800" b="1" dirty="0">
                <a:latin typeface="Algerian" panose="04020705040A02060702" pitchFamily="82" charset="0"/>
              </a:rPr>
              <a:t>Cuba</a:t>
            </a:r>
            <a:br>
              <a:rPr lang="en-US" sz="4800" dirty="0"/>
            </a:br>
            <a:r>
              <a:rPr lang="en-US" sz="4800" dirty="0"/>
              <a:t> </a:t>
            </a: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146" name="Picture 2" descr="Cuban Missile Crisis | Cartoon Analysis | JC History Tuition">
            <a:extLst>
              <a:ext uri="{FF2B5EF4-FFF2-40B4-BE49-F238E27FC236}">
                <a16:creationId xmlns:a16="http://schemas.microsoft.com/office/drawing/2014/main" id="{AE712FA8-E23D-4D19-AD45-DBA447911B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14" b="1"/>
          <a:stretch/>
        </p:blipFill>
        <p:spPr bwMode="auto">
          <a:xfrm>
            <a:off x="6021086" y="544777"/>
            <a:ext cx="6170914" cy="6313225"/>
          </a:xfrm>
          <a:custGeom>
            <a:avLst/>
            <a:gdLst/>
            <a:ahLst/>
            <a:cxnLst/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Cuban American Flag Images, Stock Photos &amp; Vectors | Shutterstock">
            <a:extLst>
              <a:ext uri="{FF2B5EF4-FFF2-40B4-BE49-F238E27FC236}">
                <a16:creationId xmlns:a16="http://schemas.microsoft.com/office/drawing/2014/main" id="{8191744B-A3A0-4242-BA4F-397597B382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07" y="3264218"/>
            <a:ext cx="5290673" cy="3024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86515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B24BE-08B9-44DE-85EA-B1A75B27A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098" y="172721"/>
            <a:ext cx="5712824" cy="1388657"/>
          </a:xfrm>
        </p:spPr>
        <p:txBody>
          <a:bodyPr>
            <a:normAutofit/>
          </a:bodyPr>
          <a:lstStyle/>
          <a:p>
            <a:r>
              <a:rPr lang="en-US" altLang="en-US" dirty="0"/>
              <a:t>Bay of Pigs Invasion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EC801-D8F4-4F1A-97A7-1A9BA23BCE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1" y="1422400"/>
            <a:ext cx="5241932" cy="5090160"/>
          </a:xfrm>
        </p:spPr>
        <p:txBody>
          <a:bodyPr anchor="t">
            <a:noAutofit/>
          </a:bodyPr>
          <a:lstStyle/>
          <a:p>
            <a:pPr marL="0" indent="0">
              <a:tabLst>
                <a:tab pos="177800" algn="l"/>
              </a:tabLst>
            </a:pPr>
            <a:r>
              <a:rPr lang="en-US" altLang="en-US" sz="2400" b="1" dirty="0"/>
              <a:t>The Bay of Pigs Invasion  - April 17-19, 1961 an unsuccessful attempt by US-backed Cuban exiles to overthrow the government of the Cuban dictator Fidel Castro</a:t>
            </a:r>
          </a:p>
          <a:p>
            <a:pPr marL="0" indent="0">
              <a:tabLst>
                <a:tab pos="177800" algn="l"/>
              </a:tabLst>
            </a:pPr>
            <a:r>
              <a:rPr lang="en-US" altLang="en-US" sz="2400" b="1" dirty="0"/>
              <a:t> Increasing friction between the US and Castro's communist regime led President Eisenhower to break off diplomatic relations with Cuba in January 1961. </a:t>
            </a:r>
          </a:p>
          <a:p>
            <a:pPr marL="0" indent="0">
              <a:tabLst>
                <a:tab pos="177800" algn="l"/>
              </a:tabLst>
            </a:pPr>
            <a:r>
              <a:rPr lang="en-US" altLang="en-US" sz="2400" b="1" dirty="0"/>
              <a:t>The invasion plan was approved by Eisenhower's successor, John F. Kennedy.</a:t>
            </a:r>
          </a:p>
          <a:p>
            <a:pPr marL="0" indent="0">
              <a:tabLst>
                <a:tab pos="177800" algn="l"/>
              </a:tabLst>
            </a:pPr>
            <a:r>
              <a:rPr lang="en-US" altLang="en-US" sz="2400" b="1" dirty="0"/>
              <a:t>The plan failed and left Kennedy &amp; the CIA humiliated 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C99A8FB7-A79B-4BC9-9D56-B79587F6A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04761" y="2650637"/>
            <a:ext cx="3118104" cy="311810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1" name="Freeform: Shape 140">
            <a:extLst>
              <a:ext uri="{FF2B5EF4-FFF2-40B4-BE49-F238E27FC236}">
                <a16:creationId xmlns:a16="http://schemas.microsoft.com/office/drawing/2014/main" id="{B23893E2-3349-46D7-A7AA-B9E447957F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96859" y="0"/>
            <a:ext cx="4198060" cy="3650200"/>
          </a:xfrm>
          <a:custGeom>
            <a:avLst/>
            <a:gdLst>
              <a:gd name="connsiteX0" fmla="*/ 262846 w 4198060"/>
              <a:gd name="connsiteY0" fmla="*/ 0 h 3650200"/>
              <a:gd name="connsiteX1" fmla="*/ 4198060 w 4198060"/>
              <a:gd name="connsiteY1" fmla="*/ 0 h 3650200"/>
              <a:gd name="connsiteX2" fmla="*/ 4198060 w 4198060"/>
              <a:gd name="connsiteY2" fmla="*/ 3021648 h 3650200"/>
              <a:gd name="connsiteX3" fmla="*/ 4142653 w 4198060"/>
              <a:gd name="connsiteY3" fmla="*/ 3072005 h 3650200"/>
              <a:gd name="connsiteX4" fmla="*/ 2532040 w 4198060"/>
              <a:gd name="connsiteY4" fmla="*/ 3650200 h 3650200"/>
              <a:gd name="connsiteX5" fmla="*/ 0 w 4198060"/>
              <a:gd name="connsiteY5" fmla="*/ 1118160 h 3650200"/>
              <a:gd name="connsiteX6" fmla="*/ 198981 w 4198060"/>
              <a:gd name="connsiteY6" fmla="*/ 132576 h 365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98060" h="3650200">
                <a:moveTo>
                  <a:pt x="262846" y="0"/>
                </a:moveTo>
                <a:lnTo>
                  <a:pt x="4198060" y="0"/>
                </a:lnTo>
                <a:lnTo>
                  <a:pt x="4198060" y="3021648"/>
                </a:lnTo>
                <a:lnTo>
                  <a:pt x="4142653" y="3072005"/>
                </a:lnTo>
                <a:cubicBezTo>
                  <a:pt x="3704967" y="3433216"/>
                  <a:pt x="3143843" y="3650200"/>
                  <a:pt x="2532040" y="3650200"/>
                </a:cubicBezTo>
                <a:cubicBezTo>
                  <a:pt x="1133633" y="3650200"/>
                  <a:pt x="0" y="2516567"/>
                  <a:pt x="0" y="1118160"/>
                </a:cubicBezTo>
                <a:cubicBezTo>
                  <a:pt x="0" y="768558"/>
                  <a:pt x="70852" y="435505"/>
                  <a:pt x="198981" y="132576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30" name="Picture 6" descr="The New York Times And The Bay Of Pigs: The Legend And The Reality">
            <a:extLst>
              <a:ext uri="{FF2B5EF4-FFF2-40B4-BE49-F238E27FC236}">
                <a16:creationId xmlns:a16="http://schemas.microsoft.com/office/drawing/2014/main" id="{B9C50408-97DC-4861-91A6-64B35F3FFE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85" r="8810" b="2"/>
          <a:stretch/>
        </p:blipFill>
        <p:spPr bwMode="auto">
          <a:xfrm>
            <a:off x="5969353" y="2815228"/>
            <a:ext cx="2788920" cy="2788920"/>
          </a:xfrm>
          <a:custGeom>
            <a:avLst/>
            <a:gdLst/>
            <a:ahLst/>
            <a:cxnLst/>
            <a:rect l="l" t="t" r="r" b="b"/>
            <a:pathLst>
              <a:path w="2880360" h="2880360">
                <a:moveTo>
                  <a:pt x="1440180" y="0"/>
                </a:moveTo>
                <a:cubicBezTo>
                  <a:pt x="2235569" y="0"/>
                  <a:pt x="2880360" y="644791"/>
                  <a:pt x="2880360" y="1440180"/>
                </a:cubicBezTo>
                <a:cubicBezTo>
                  <a:pt x="2880360" y="2235569"/>
                  <a:pt x="2235569" y="2880360"/>
                  <a:pt x="1440180" y="2880360"/>
                </a:cubicBezTo>
                <a:cubicBezTo>
                  <a:pt x="644791" y="2880360"/>
                  <a:pt x="0" y="2235569"/>
                  <a:pt x="0" y="1440180"/>
                </a:cubicBezTo>
                <a:cubicBezTo>
                  <a:pt x="0" y="644791"/>
                  <a:pt x="644791" y="0"/>
                  <a:pt x="1440180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llustrating the Bay of Pigs Invasion – ESPIONART">
            <a:extLst>
              <a:ext uri="{FF2B5EF4-FFF2-40B4-BE49-F238E27FC236}">
                <a16:creationId xmlns:a16="http://schemas.microsoft.com/office/drawing/2014/main" id="{0A0256FC-75C1-4DF4-B6B0-C324E51571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33238"/>
          <a:stretch/>
        </p:blipFill>
        <p:spPr bwMode="auto">
          <a:xfrm>
            <a:off x="8160603" y="2"/>
            <a:ext cx="4034316" cy="3486455"/>
          </a:xfrm>
          <a:custGeom>
            <a:avLst/>
            <a:gdLst/>
            <a:ahLst/>
            <a:cxnLst/>
            <a:rect l="l" t="t" r="r" b="b"/>
            <a:pathLst>
              <a:path w="4034316" h="3486455">
                <a:moveTo>
                  <a:pt x="280681" y="0"/>
                </a:moveTo>
                <a:lnTo>
                  <a:pt x="4034316" y="0"/>
                </a:lnTo>
                <a:lnTo>
                  <a:pt x="4034316" y="2800630"/>
                </a:lnTo>
                <a:lnTo>
                  <a:pt x="3874752" y="2945652"/>
                </a:lnTo>
                <a:cubicBezTo>
                  <a:pt x="3465371" y="3283503"/>
                  <a:pt x="2940535" y="3486455"/>
                  <a:pt x="2368296" y="3486455"/>
                </a:cubicBezTo>
                <a:cubicBezTo>
                  <a:pt x="1060322" y="3486455"/>
                  <a:pt x="0" y="2426133"/>
                  <a:pt x="0" y="1118159"/>
                </a:cubicBezTo>
                <a:cubicBezTo>
                  <a:pt x="0" y="791166"/>
                  <a:pt x="66270" y="479650"/>
                  <a:pt x="186113" y="19631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2B7592FE-10D1-4664-B623-353F47C8D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8132" y="4032250"/>
            <a:ext cx="3303868" cy="2825750"/>
          </a:xfrm>
          <a:custGeom>
            <a:avLst/>
            <a:gdLst>
              <a:gd name="connsiteX0" fmla="*/ 1888600 w 3303868"/>
              <a:gd name="connsiteY0" fmla="*/ 0 h 2825750"/>
              <a:gd name="connsiteX1" fmla="*/ 3224042 w 3303868"/>
              <a:gd name="connsiteY1" fmla="*/ 553158 h 2825750"/>
              <a:gd name="connsiteX2" fmla="*/ 3303868 w 3303868"/>
              <a:gd name="connsiteY2" fmla="*/ 640989 h 2825750"/>
              <a:gd name="connsiteX3" fmla="*/ 3303868 w 3303868"/>
              <a:gd name="connsiteY3" fmla="*/ 2825750 h 2825750"/>
              <a:gd name="connsiteX4" fmla="*/ 250380 w 3303868"/>
              <a:gd name="connsiteY4" fmla="*/ 2825750 h 2825750"/>
              <a:gd name="connsiteX5" fmla="*/ 227944 w 3303868"/>
              <a:gd name="connsiteY5" fmla="*/ 2788819 h 2825750"/>
              <a:gd name="connsiteX6" fmla="*/ 0 w 3303868"/>
              <a:gd name="connsiteY6" fmla="*/ 1888600 h 2825750"/>
              <a:gd name="connsiteX7" fmla="*/ 1888600 w 3303868"/>
              <a:gd name="connsiteY7" fmla="*/ 0 h 282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03868" h="2825750">
                <a:moveTo>
                  <a:pt x="1888600" y="0"/>
                </a:moveTo>
                <a:cubicBezTo>
                  <a:pt x="2410123" y="0"/>
                  <a:pt x="2882273" y="211389"/>
                  <a:pt x="3224042" y="553158"/>
                </a:cubicBezTo>
                <a:lnTo>
                  <a:pt x="3303868" y="640989"/>
                </a:lnTo>
                <a:lnTo>
                  <a:pt x="3303868" y="2825750"/>
                </a:lnTo>
                <a:lnTo>
                  <a:pt x="250380" y="2825750"/>
                </a:lnTo>
                <a:lnTo>
                  <a:pt x="227944" y="2788819"/>
                </a:lnTo>
                <a:cubicBezTo>
                  <a:pt x="82574" y="2521217"/>
                  <a:pt x="0" y="2214552"/>
                  <a:pt x="0" y="1888600"/>
                </a:cubicBezTo>
                <a:cubicBezTo>
                  <a:pt x="0" y="845555"/>
                  <a:pt x="845555" y="0"/>
                  <a:pt x="1888600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April 17, 1961: the Bay of Pigs invasion began. | Map of cuba, Cuba, World  conflicts">
            <a:extLst>
              <a:ext uri="{FF2B5EF4-FFF2-40B4-BE49-F238E27FC236}">
                <a16:creationId xmlns:a16="http://schemas.microsoft.com/office/drawing/2014/main" id="{11E809FB-3DCA-4325-8828-23E30B9F8F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01" r="2194" b="3"/>
          <a:stretch/>
        </p:blipFill>
        <p:spPr bwMode="auto">
          <a:xfrm>
            <a:off x="9053088" y="4197217"/>
            <a:ext cx="3138912" cy="2660795"/>
          </a:xfrm>
          <a:custGeom>
            <a:avLst/>
            <a:gdLst/>
            <a:ahLst/>
            <a:cxnLst/>
            <a:rect l="l" t="t" r="r" b="b"/>
            <a:pathLst>
              <a:path w="3138912" h="2660795">
                <a:moveTo>
                  <a:pt x="1723644" y="0"/>
                </a:moveTo>
                <a:cubicBezTo>
                  <a:pt x="2259111" y="0"/>
                  <a:pt x="2737550" y="244172"/>
                  <a:pt x="3053691" y="627247"/>
                </a:cubicBezTo>
                <a:lnTo>
                  <a:pt x="3138912" y="741211"/>
                </a:lnTo>
                <a:lnTo>
                  <a:pt x="3138912" y="2660795"/>
                </a:lnTo>
                <a:lnTo>
                  <a:pt x="278239" y="2660795"/>
                </a:lnTo>
                <a:lnTo>
                  <a:pt x="208035" y="2545235"/>
                </a:lnTo>
                <a:cubicBezTo>
                  <a:pt x="75362" y="2301006"/>
                  <a:pt x="0" y="2021126"/>
                  <a:pt x="0" y="1723644"/>
                </a:cubicBezTo>
                <a:cubicBezTo>
                  <a:pt x="0" y="771702"/>
                  <a:pt x="771702" y="0"/>
                  <a:pt x="172364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23804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B39286B-772E-4B31-95F0-33484AFAA6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32B876-AB46-42D6-8D81-60E29C529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713232"/>
            <a:ext cx="5810564" cy="1197864"/>
          </a:xfrm>
        </p:spPr>
        <p:txBody>
          <a:bodyPr anchor="ctr">
            <a:normAutofit/>
          </a:bodyPr>
          <a:lstStyle/>
          <a:p>
            <a:r>
              <a:rPr lang="en-US" dirty="0"/>
              <a:t>Tension Continues  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B2E2B165-FEB0-4AB6-BA83-CAA1677EE2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75488" y="831087"/>
            <a:ext cx="0" cy="914400"/>
          </a:xfrm>
          <a:prstGeom prst="line">
            <a:avLst/>
          </a:prstGeom>
          <a:ln w="19050">
            <a:solidFill>
              <a:schemeClr val="tx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0B692-83D5-462A-8ABC-C4555271D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048256"/>
            <a:ext cx="5810564" cy="4123944"/>
          </a:xfrm>
        </p:spPr>
        <p:txBody>
          <a:bodyPr anchor="t">
            <a:normAutofit/>
          </a:bodyPr>
          <a:lstStyle/>
          <a:p>
            <a:r>
              <a:rPr lang="en-US" sz="3600" dirty="0"/>
              <a:t>The Soviet premier, Nikita Khrushchev, capitalized on the failed invasion, allied with Castro, and secured from Castro the right to place nuclear missiles in Cuba.</a:t>
            </a:r>
          </a:p>
          <a:p>
            <a:endParaRPr lang="en-US" sz="2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5E3BE4-06ED-4F5D-BA5A-5A9B53FE4D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380939" y="709255"/>
            <a:ext cx="4161236" cy="2174245"/>
          </a:xfrm>
          <a:prstGeom prst="rect">
            <a:avLst/>
          </a:prstGeom>
          <a:solidFill>
            <a:srgbClr val="FFFFFF">
              <a:shade val="85000"/>
            </a:srgbClr>
          </a:solidFill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0F4CB8BF-D79C-4A6A-863D-81CAADCF68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80939" y="4364422"/>
            <a:ext cx="4161236" cy="1355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80025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1087F-4516-4779-ACCA-677471A65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0109" y="484632"/>
            <a:ext cx="6730277" cy="1609344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4800" dirty="0"/>
              <a:t>Cuban Missile Crisis </a:t>
            </a:r>
          </a:p>
        </p:txBody>
      </p:sp>
      <p:pic>
        <p:nvPicPr>
          <p:cNvPr id="5" name="Picture 2" descr="http://www.history.com/images/media/slideshow/cuban-missile-crisis/distances-of-major-cities-from-cuba.jpg">
            <a:extLst>
              <a:ext uri="{FF2B5EF4-FFF2-40B4-BE49-F238E27FC236}">
                <a16:creationId xmlns:a16="http://schemas.microsoft.com/office/drawing/2014/main" id="{130BABC5-086D-4DA3-96EB-A28A6633A5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/>
          <a:srcRect t="8761" r="2" b="17881"/>
          <a:stretch/>
        </p:blipFill>
        <p:spPr bwMode="auto">
          <a:xfrm>
            <a:off x="0" y="4541031"/>
            <a:ext cx="4475130" cy="2232366"/>
          </a:xfrm>
          <a:prstGeom prst="rect">
            <a:avLst/>
          </a:prstGeom>
        </p:spPr>
      </p:pic>
      <p:pic>
        <p:nvPicPr>
          <p:cNvPr id="4" name="Picture 6" descr="http://novaonline.nvcc.edu/eli/evans/HIS135/Photos/cubamap.jpg">
            <a:extLst>
              <a:ext uri="{FF2B5EF4-FFF2-40B4-BE49-F238E27FC236}">
                <a16:creationId xmlns:a16="http://schemas.microsoft.com/office/drawing/2014/main" id="{7A5D4351-CE08-41D4-872E-75591DF068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/>
          <a:srcRect t="10648" r="-1" b="13714"/>
          <a:stretch/>
        </p:blipFill>
        <p:spPr bwMode="auto">
          <a:xfrm>
            <a:off x="0" y="2146808"/>
            <a:ext cx="4475130" cy="2215527"/>
          </a:xfrm>
          <a:prstGeom prst="rect">
            <a:avLst/>
          </a:prstGeom>
        </p:spPr>
      </p:pic>
      <p:pic>
        <p:nvPicPr>
          <p:cNvPr id="3074" name="Picture 2" descr="U-2 spyplane fleet gets new high-powered camera | News | Flight Global">
            <a:extLst>
              <a:ext uri="{FF2B5EF4-FFF2-40B4-BE49-F238E27FC236}">
                <a16:creationId xmlns:a16="http://schemas.microsoft.com/office/drawing/2014/main" id="{09A0E5F3-2220-4AA7-BFD6-FA53DFC071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57" r="-1" b="11267"/>
          <a:stretch/>
        </p:blipFill>
        <p:spPr bwMode="auto">
          <a:xfrm>
            <a:off x="20" y="70167"/>
            <a:ext cx="4475130" cy="222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29512-01DF-495F-8DB9-C991592C01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0109" y="1727200"/>
            <a:ext cx="6730276" cy="4897120"/>
          </a:xfrm>
        </p:spPr>
        <p:txBody>
          <a:bodyPr>
            <a:normAutofit/>
          </a:bodyPr>
          <a:lstStyle/>
          <a:p>
            <a:r>
              <a:rPr lang="en-US" b="1" dirty="0"/>
              <a:t>The US heard rumors that the Russians were placing missiles in Cuba. </a:t>
            </a:r>
          </a:p>
          <a:p>
            <a:r>
              <a:rPr lang="en-US" b="1" dirty="0"/>
              <a:t> Kennedy sent U2 spy planes to investigate. The took photos which proved that the rumors were true.</a:t>
            </a:r>
          </a:p>
          <a:p>
            <a:r>
              <a:rPr lang="en-US" b="1" dirty="0"/>
              <a:t>Khrushchev &amp; Castro said threat the missiles were there as protection in case the US invaded again.</a:t>
            </a:r>
          </a:p>
          <a:p>
            <a:r>
              <a:rPr lang="en-US" b="1" dirty="0"/>
              <a:t>However, from where they were located, these missiles could fire at almost any major US city.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581566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DC14B3F1-8CC5-4623-94B0-4445E3775D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A85B7E-9D01-4A30-ACB1-000B3B41C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65124"/>
            <a:ext cx="4929556" cy="742316"/>
          </a:xfrm>
        </p:spPr>
        <p:txBody>
          <a:bodyPr anchor="b">
            <a:normAutofit/>
          </a:bodyPr>
          <a:lstStyle/>
          <a:p>
            <a:r>
              <a:rPr lang="en-US" sz="4000" dirty="0"/>
              <a:t>Cuban Missile Crisis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24569-E97D-4F7D-859A-9671F74FF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679" y="1300480"/>
            <a:ext cx="5862319" cy="519239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Kennedy ordered a naval blockade of Cuba: meaning that all ships heading toward Cuba would be stopped &amp; searched.</a:t>
            </a:r>
          </a:p>
          <a:p>
            <a:r>
              <a:rPr lang="en-US" dirty="0"/>
              <a:t>This was a risk as there was no guarantee that the Russians would obey.</a:t>
            </a:r>
          </a:p>
          <a:p>
            <a:r>
              <a:rPr lang="en-US" dirty="0"/>
              <a:t>On Oct 28</a:t>
            </a:r>
            <a:r>
              <a:rPr lang="en-US" baseline="30000" dirty="0"/>
              <a:t>th</a:t>
            </a:r>
            <a:r>
              <a:rPr lang="en-US" dirty="0"/>
              <a:t> Soviet Ships were only 30 minutes away from the blockade line.</a:t>
            </a:r>
          </a:p>
          <a:p>
            <a:r>
              <a:rPr lang="en-US" dirty="0"/>
              <a:t>Just when conflict seemed inevitable, Khrushchev ordered the ships to turn back thus avoiding certain war.  This was a major victory for Kennedy.</a:t>
            </a:r>
          </a:p>
          <a:p>
            <a:pPr marL="0" indent="0">
              <a:buNone/>
            </a:pPr>
            <a:endParaRPr lang="en-US" sz="2000" dirty="0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B8EC0F70-6AFD-45BE-8F70-52888FC30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319763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0" name="Picture 4" descr="Pin by Phil Werking For You on Faces of War | Cuban missile crisis, Navy  ships, Us history">
            <a:extLst>
              <a:ext uri="{FF2B5EF4-FFF2-40B4-BE49-F238E27FC236}">
                <a16:creationId xmlns:a16="http://schemas.microsoft.com/office/drawing/2014/main" id="{85DA3222-72FF-4E5A-802A-567DF198D5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2" b="1"/>
          <a:stretch/>
        </p:blipFill>
        <p:spPr bwMode="auto">
          <a:xfrm>
            <a:off x="6818278" y="343454"/>
            <a:ext cx="4853685" cy="29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The Missiles of October | Association for Diplomatic Studies &amp; Training">
            <a:extLst>
              <a:ext uri="{FF2B5EF4-FFF2-40B4-BE49-F238E27FC236}">
                <a16:creationId xmlns:a16="http://schemas.microsoft.com/office/drawing/2014/main" id="{B31C5C35-0B68-4C0C-85B9-D68FE9ECE3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" r="8618"/>
          <a:stretch/>
        </p:blipFill>
        <p:spPr bwMode="auto">
          <a:xfrm>
            <a:off x="6818278" y="3597883"/>
            <a:ext cx="4853685" cy="2936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90142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AE673-0BF3-432F-BA78-959F7E6F2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9158" y="162561"/>
            <a:ext cx="5259707" cy="965199"/>
          </a:xfrm>
        </p:spPr>
        <p:txBody>
          <a:bodyPr>
            <a:normAutofit/>
          </a:bodyPr>
          <a:lstStyle/>
          <a:p>
            <a:r>
              <a:rPr lang="en-US" dirty="0"/>
              <a:t>The Agreement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7DD0D3-F869-46D0-944C-6EC60E19E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36816" cy="5254922"/>
          </a:xfrm>
          <a:custGeom>
            <a:avLst/>
            <a:gdLst>
              <a:gd name="connsiteX0" fmla="*/ 0 w 6136816"/>
              <a:gd name="connsiteY0" fmla="*/ 0 h 5254922"/>
              <a:gd name="connsiteX1" fmla="*/ 6136816 w 6136816"/>
              <a:gd name="connsiteY1" fmla="*/ 0 h 5254922"/>
              <a:gd name="connsiteX2" fmla="*/ 6134892 w 6136816"/>
              <a:gd name="connsiteY2" fmla="*/ 111520 h 5254922"/>
              <a:gd name="connsiteX3" fmla="*/ 6066513 w 6136816"/>
              <a:gd name="connsiteY3" fmla="*/ 752995 h 5254922"/>
              <a:gd name="connsiteX4" fmla="*/ 140712 w 6136816"/>
              <a:gd name="connsiteY4" fmla="*/ 5219363 h 5254922"/>
              <a:gd name="connsiteX5" fmla="*/ 0 w 6136816"/>
              <a:gd name="connsiteY5" fmla="*/ 5199534 h 5254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36816" h="5254922">
                <a:moveTo>
                  <a:pt x="0" y="0"/>
                </a:moveTo>
                <a:lnTo>
                  <a:pt x="6136816" y="0"/>
                </a:lnTo>
                <a:lnTo>
                  <a:pt x="6134892" y="111520"/>
                </a:lnTo>
                <a:cubicBezTo>
                  <a:pt x="6124961" y="323936"/>
                  <a:pt x="6102367" y="538040"/>
                  <a:pt x="6066513" y="752995"/>
                </a:cubicBezTo>
                <a:cubicBezTo>
                  <a:pt x="5592281" y="3596146"/>
                  <a:pt x="2972232" y="5545369"/>
                  <a:pt x="140712" y="5219363"/>
                </a:cubicBezTo>
                <a:lnTo>
                  <a:pt x="0" y="5199534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89C5C78-F232-4FC9-B8E0-66C6FA66F4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023" r="8793" b="2"/>
          <a:stretch/>
        </p:blipFill>
        <p:spPr>
          <a:xfrm>
            <a:off x="1" y="2"/>
            <a:ext cx="5863721" cy="4984915"/>
          </a:xfrm>
          <a:custGeom>
            <a:avLst/>
            <a:gdLst/>
            <a:ahLst/>
            <a:cxnLst/>
            <a:rect l="l" t="t" r="r" b="b"/>
            <a:pathLst>
              <a:path w="5863721" h="4984915">
                <a:moveTo>
                  <a:pt x="0" y="0"/>
                </a:moveTo>
                <a:lnTo>
                  <a:pt x="5863721" y="0"/>
                </a:lnTo>
                <a:lnTo>
                  <a:pt x="5844576" y="326138"/>
                </a:lnTo>
                <a:cubicBezTo>
                  <a:pt x="5833049" y="448313"/>
                  <a:pt x="5817094" y="570952"/>
                  <a:pt x="5796589" y="693884"/>
                </a:cubicBezTo>
                <a:cubicBezTo>
                  <a:pt x="5344573" y="3403845"/>
                  <a:pt x="2847261" y="5261756"/>
                  <a:pt x="148386" y="4951022"/>
                </a:cubicBezTo>
                <a:lnTo>
                  <a:pt x="0" y="4930112"/>
                </a:lnTo>
                <a:close/>
              </a:path>
            </a:pathLst>
          </a:cu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BF3AEB-2AF0-46CF-B1BC-7BD0ADABB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98880"/>
            <a:ext cx="5452872" cy="5110480"/>
          </a:xfrm>
        </p:spPr>
        <p:txBody>
          <a:bodyPr anchor="t"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/>
              <a:t>After exchange of messages, Kennedy &amp; Khrushchev reached a confidential agreement: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en-US" sz="2400" dirty="0"/>
              <a:t>	• US will remove IRBMs from 	Turkey, Italy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en-US" sz="2400" dirty="0"/>
              <a:t>	• USSR will remove missiles from 	Cuba	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en-US" sz="2400" dirty="0"/>
              <a:t>	• US pledged not to invade Cuba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en-US" sz="2400" dirty="0"/>
              <a:t>	• USSR agreed not to publicly 	reveal 	removal of IRBMs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en-US" sz="1800" dirty="0"/>
              <a:t>  </a:t>
            </a:r>
          </a:p>
          <a:p>
            <a:pPr marL="0" indent="0">
              <a:spcBef>
                <a:spcPct val="50000"/>
              </a:spcBef>
              <a:buNone/>
            </a:pPr>
            <a:endParaRPr lang="en-US" altLang="en-US" sz="1800" dirty="0"/>
          </a:p>
          <a:p>
            <a:pPr marL="0" indent="0">
              <a:spcBef>
                <a:spcPct val="50000"/>
              </a:spcBef>
              <a:buNone/>
            </a:pPr>
            <a:endParaRPr lang="en-US" altLang="en-US" sz="1800" dirty="0"/>
          </a:p>
          <a:p>
            <a:pPr marL="0" indent="0">
              <a:spcBef>
                <a:spcPct val="50000"/>
              </a:spcBef>
              <a:buNone/>
            </a:pPr>
            <a:endParaRPr lang="en-US" altLang="en-US" sz="1800" dirty="0"/>
          </a:p>
          <a:p>
            <a:pPr marL="0" indent="0">
              <a:spcBef>
                <a:spcPct val="50000"/>
              </a:spcBef>
              <a:buNone/>
            </a:pPr>
            <a:endParaRPr lang="en-US" altLang="en-US" sz="1800" dirty="0"/>
          </a:p>
          <a:p>
            <a:pPr marL="0" indent="0">
              <a:spcBef>
                <a:spcPct val="50000"/>
              </a:spcBef>
              <a:buNone/>
            </a:pPr>
            <a:endParaRPr lang="en-US" altLang="en-US" sz="1800" dirty="0"/>
          </a:p>
          <a:p>
            <a:pPr marL="0" indent="0">
              <a:spcBef>
                <a:spcPct val="50000"/>
              </a:spcBef>
              <a:buNone/>
            </a:pPr>
            <a:endParaRPr lang="en-US" altLang="en-US" sz="1800" dirty="0"/>
          </a:p>
          <a:p>
            <a:pPr marL="0" indent="0">
              <a:spcBef>
                <a:spcPct val="50000"/>
              </a:spcBef>
              <a:buNone/>
            </a:pPr>
            <a:endParaRPr lang="en-US" altLang="en-US" sz="1800" dirty="0"/>
          </a:p>
          <a:p>
            <a:pPr marL="0" indent="0">
              <a:spcBef>
                <a:spcPct val="50000"/>
              </a:spcBef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7480634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331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Algerian</vt:lpstr>
      <vt:lpstr>Arial</vt:lpstr>
      <vt:lpstr>Calibri</vt:lpstr>
      <vt:lpstr>Calibri Light</vt:lpstr>
      <vt:lpstr>Tw Cen MT</vt:lpstr>
      <vt:lpstr>Office Theme</vt:lpstr>
      <vt:lpstr>The Cold War  In  Cuba  </vt:lpstr>
      <vt:lpstr>Bay of Pigs Invasion</vt:lpstr>
      <vt:lpstr>Tension Continues  </vt:lpstr>
      <vt:lpstr>Cuban Missile Crisis </vt:lpstr>
      <vt:lpstr>Cuban Missile Crisis </vt:lpstr>
      <vt:lpstr>The Agreement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Cold War  In  Cuba </dc:title>
  <dc:creator>Alian, Justin</dc:creator>
  <cp:lastModifiedBy>Alian, Justin</cp:lastModifiedBy>
  <cp:revision>5</cp:revision>
  <dcterms:created xsi:type="dcterms:W3CDTF">2021-04-09T22:08:51Z</dcterms:created>
  <dcterms:modified xsi:type="dcterms:W3CDTF">2021-04-10T00:31:24Z</dcterms:modified>
</cp:coreProperties>
</file>